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8685D-4911-4F1F-92C7-618CA09B091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3C6A4-965D-46A9-8C86-79CBE0F3B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90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C6A4-965D-46A9-8C86-79CBE0F3B32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88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836E-C815-1B6E-F8B9-79A0E69ED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D37B6-A080-AFA4-ABE0-134B3AC9B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4415B-0D21-F685-CCAE-AAD8097F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35EC-3A6D-9DEE-C1B3-B6BAA558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C7468-9A67-F6D9-0991-2AE8389F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000-4026-E333-57A3-2D310047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CCC0-191B-A768-466B-1EFBF9FAC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24D9-EFBA-01AD-DB87-8E1057CF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AADA-33CA-5C99-89B5-C1DB35C4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C796-F262-9B76-90A6-8C2A8063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70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5DC5C-D5CD-10E7-B036-711F1C052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4CFD-5786-3E5B-3D2E-ED6C6586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6F1F-0E0F-38D6-6C98-A2AE303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3D59D-F18E-5978-2338-818E5C53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3F36B-5842-1EDB-E1B8-46A1E7E4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73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BF40-1823-F537-0602-D017D756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141F-70C2-78B5-3DD7-83159E21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07DB-832F-6259-F08F-8C58CF94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4990-B6E9-4BF1-7947-2057BD92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5E275-B876-B1A8-B22F-30B761C4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1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038D-3A93-5E04-5F42-19C40212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6D67-6DE4-112B-2A61-C010B564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DF85-25AA-D93F-EAD2-CC4998DC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805DA-B29C-1532-38C9-2FDEC60D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FF33-C1F6-0A2E-C718-3DFE7A0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26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764C-97C6-B4B4-4D67-559559ED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3936-A635-18BD-7C42-6B1B4FD60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9AF8D-7E6F-430D-5B48-094CBCC5B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0EF32-BC8B-153E-28A5-ADB07989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9625-F13D-338A-C402-B237F26E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D08D7-2E41-F3DA-B79D-BEEEDB88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12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2AE0-FACA-83EC-1477-34241F4E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2D2A-DD7B-31C2-7D68-44D31CE6F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8E3FB-D0B0-114A-3BBF-BF01D077B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0A619-79C2-404F-AEBE-BC723C8DF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133D-3446-40A1-1FE1-5CD804F69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170BA-FEF6-3679-B994-FEB01746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08DAF-F952-952D-7FC1-DE2F467C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7E529-69FF-3F88-8A76-51C8903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35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BAC9-3C9C-6D32-9A7D-07A716F6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28534-8B85-C658-357F-1923B00B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8438E-CFB7-C79D-29C5-FE271399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B9B31-0AA2-1F35-2A45-1558CCB4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53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139A6-BA9A-F65A-87E4-8FE02349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1CF88-E59B-FBA4-2AA8-59EA4B03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1D2-8E39-24B4-3493-B092ED22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90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19F1-A8C4-4635-3421-BD0C4F4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853EF-BA56-0FE6-E1F7-1C46813E5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3A09F-ECF2-E614-A398-701F76EAE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A5C75-67D1-0626-962C-31755D01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2985-1077-CAEA-51E1-1F26089B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B3036-F70C-17C7-D092-BE37C40A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74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985-9F92-8F1E-48B6-F093F719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5FD89-B884-8618-ED4A-F4082238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9CCD6-3A56-80F5-5F1A-F70631C0E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D27EF-6E3A-4974-420C-B25C6F0A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3ADC0-6FCA-3357-D2B2-2E6D1EF2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884C7-8D20-8CB1-F745-51358F7A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99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400FB-2E63-2F64-EE99-6D44A180B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482E1-428F-848D-8110-48A37D56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180BA-FEE3-F90A-48C5-1D4C4DAC8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04D7A-D3B7-4B7A-83C4-4209381C5540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7CC2-69A2-DE5E-A6CA-02BE9BF3B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A75BA-DDD1-3504-349C-C8B8841D7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DCDCD-09B7-478C-A6AA-390E4747B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56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7CFA-588A-06E6-4E9C-A42C32F0E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4133" y="628585"/>
            <a:ext cx="5385077" cy="1046309"/>
          </a:xfrm>
        </p:spPr>
        <p:txBody>
          <a:bodyPr>
            <a:normAutofit/>
          </a:bodyPr>
          <a:lstStyle/>
          <a:p>
            <a:r>
              <a:rPr lang="en-IN" b="1" dirty="0" err="1"/>
              <a:t>Pizzahut</a:t>
            </a:r>
            <a:r>
              <a:rPr lang="en-IN" b="1" dirty="0"/>
              <a:t>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F447C-383A-068B-16A4-1792A0F1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1" y="1674894"/>
            <a:ext cx="4913762" cy="3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0E199-F902-6DF8-B672-74930287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43" y="1674894"/>
            <a:ext cx="5385077" cy="375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F5529-45DF-7014-9943-FE14AC2A41BE}"/>
              </a:ext>
            </a:extLst>
          </p:cNvPr>
          <p:cNvSpPr txBox="1"/>
          <p:nvPr/>
        </p:nvSpPr>
        <p:spPr>
          <a:xfrm>
            <a:off x="5599416" y="5572282"/>
            <a:ext cx="613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Presentation By :- NAGA SIVA VARAPRASAD</a:t>
            </a:r>
          </a:p>
        </p:txBody>
      </p:sp>
    </p:spTree>
    <p:extLst>
      <p:ext uri="{BB962C8B-B14F-4D97-AF65-F5344CB8AC3E}">
        <p14:creationId xmlns:p14="http://schemas.microsoft.com/office/powerpoint/2010/main" val="373929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EC090-951F-F0AE-43AE-0F00984D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51" y="226030"/>
            <a:ext cx="11517330" cy="6631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Revenue Contribution by Pizza Type </a:t>
            </a:r>
            <a:r>
              <a:rPr lang="en-IN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5 pizzas Revenue output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			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							</a:t>
            </a:r>
            <a:r>
              <a:rPr lang="en-IN" sz="2400" b="1" dirty="0">
                <a:solidFill>
                  <a:srgbClr val="0070C0"/>
                </a:solidFill>
              </a:rPr>
              <a:t> </a:t>
            </a:r>
            <a:r>
              <a:rPr lang="en-IN" sz="2400" b="1" dirty="0"/>
              <a:t>Bottom 5 pizzas Revenue output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							</a:t>
            </a:r>
          </a:p>
          <a:p>
            <a:pPr marL="0" indent="0">
              <a:buNone/>
            </a:pPr>
            <a:endParaRPr lang="en-IN" sz="20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8FCB2-7ADC-97F1-CB50-1B999469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2" y="641641"/>
            <a:ext cx="5798048" cy="3071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26114-DBDB-7FA5-F5F5-EDDA46AE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33" y="903449"/>
            <a:ext cx="4472509" cy="2132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5926E-9D93-3C5C-5978-AFFBF8B18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33" y="3713250"/>
            <a:ext cx="4472509" cy="224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AC6E5-D113-0F2C-A872-B6495E8C1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0" y="3857947"/>
            <a:ext cx="4472509" cy="27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262F-9DC7-00AB-904B-1697947E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07" y="140663"/>
            <a:ext cx="11833260" cy="64758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Trends by Hour</a:t>
            </a:r>
            <a:r>
              <a:rPr lang="en-IN" sz="24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OUTPUT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kern="1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</a:t>
            </a:r>
            <a:r>
              <a:rPr lang="en-IN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repetitive orders in terms of percentage</a:t>
            </a:r>
          </a:p>
          <a:p>
            <a:pPr marL="0" indent="0"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57600" lvl="8" indent="0">
              <a:buNone/>
            </a:pPr>
            <a:endParaRPr lang="en-IN" sz="1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8">
              <a:buFont typeface="Wingdings" panose="05000000000000000000" pitchFamily="2" charset="2"/>
              <a:buChar char="Ø"/>
            </a:pP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61474-F558-AE89-D610-DBD8F113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3" y="558728"/>
            <a:ext cx="3595955" cy="214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48806-ADA2-B4F0-5B36-4ECA0860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90" y="558728"/>
            <a:ext cx="3595955" cy="23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E2DC7-E775-660D-9ED1-41C34ADD2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07" y="2907593"/>
            <a:ext cx="5206430" cy="380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0F993-DE91-FF5D-CD05-85F12F8FE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98992"/>
            <a:ext cx="5495290" cy="2226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F6C35-736E-1FF8-AD1C-9D701746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62" y="5654944"/>
            <a:ext cx="208216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B7AE-4F86-B63D-9931-0E677C13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31" y="246580"/>
            <a:ext cx="11671443" cy="6513816"/>
          </a:xfrm>
        </p:spPr>
        <p:txBody>
          <a:bodyPr/>
          <a:lstStyle/>
          <a:p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Cumulative Revenue Over Time</a:t>
            </a:r>
            <a:r>
              <a:rPr lang="en-IN" sz="24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</a:p>
          <a:p>
            <a:pPr lvl="5"/>
            <a:endParaRPr lang="en-IN" sz="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8"/>
            <a:endParaRPr lang="en-IN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8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6C629-E698-7CE8-856F-3061C591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6" y="620562"/>
            <a:ext cx="5969863" cy="539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BF296-B15F-F67E-139D-F701DCEE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84" y="620563"/>
            <a:ext cx="5633085" cy="2808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256E2-B5E8-2661-0741-1534E302E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89" y="3451103"/>
            <a:ext cx="5633085" cy="31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A71FD-24E5-4D9B-ED53-375CA8B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277401"/>
            <a:ext cx="11148317" cy="634942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Key Insights</a:t>
            </a:r>
          </a:p>
          <a:p>
            <a:pPr marL="0" indent="0">
              <a:buNone/>
            </a:pPr>
            <a:endParaRPr lang="en-IN" b="1" dirty="0">
              <a:solidFill>
                <a:srgbClr val="7030A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F3750A-7E14-89E7-0D67-8719F1F9B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18845"/>
              </p:ext>
            </p:extLst>
          </p:nvPr>
        </p:nvGraphicFramePr>
        <p:xfrm>
          <a:off x="462337" y="894326"/>
          <a:ext cx="11276743" cy="5732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266">
                  <a:extLst>
                    <a:ext uri="{9D8B030D-6E8A-4147-A177-3AD203B41FA5}">
                      <a16:colId xmlns:a16="http://schemas.microsoft.com/office/drawing/2014/main" val="82579747"/>
                    </a:ext>
                  </a:extLst>
                </a:gridCol>
                <a:gridCol w="8524477">
                  <a:extLst>
                    <a:ext uri="{9D8B030D-6E8A-4147-A177-3AD203B41FA5}">
                      <a16:colId xmlns:a16="http://schemas.microsoft.com/office/drawing/2014/main" val="714489097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     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05704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r>
                        <a:rPr lang="en-IN" b="1" dirty="0"/>
                        <a:t>      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$</a:t>
                      </a:r>
                      <a:r>
                        <a:rPr lang="en-IN" b="1" dirty="0"/>
                        <a:t>8,17,860.05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6192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r>
                        <a:rPr lang="en-IN" b="1" dirty="0"/>
                        <a:t>        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</a:t>
                      </a:r>
                      <a:r>
                        <a:rPr lang="en-IN" b="1" dirty="0"/>
                        <a:t>48,620 </a:t>
                      </a:r>
                      <a:r>
                        <a:rPr lang="en-IN" dirty="0"/>
                        <a:t>  Average :- 4052/Per-Month  , 135/Per-Day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24450"/>
                  </a:ext>
                </a:extLst>
              </a:tr>
              <a:tr h="660708">
                <a:tc>
                  <a:txBody>
                    <a:bodyPr/>
                    <a:lstStyle/>
                    <a:p>
                      <a:r>
                        <a:rPr lang="en-IN" b="1" dirty="0"/>
                        <a:t>      Demand Session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          HIGH Demand </a:t>
                      </a:r>
                      <a:r>
                        <a:rPr lang="en-IN" dirty="0"/>
                        <a:t>:- </a:t>
                      </a:r>
                      <a:r>
                        <a:rPr lang="en-IN" b="1" dirty="0"/>
                        <a:t>July, November, March</a:t>
                      </a: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          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LOW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 Demand  </a:t>
                      </a:r>
                      <a:r>
                        <a:rPr lang="en-IN" dirty="0"/>
                        <a:t>:-  </a:t>
                      </a:r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October, September, February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88730"/>
                  </a:ext>
                </a:extLst>
              </a:tr>
              <a:tr h="660708">
                <a:tc>
                  <a:txBody>
                    <a:bodyPr/>
                    <a:lstStyle/>
                    <a:p>
                      <a:r>
                        <a:rPr lang="en-IN" b="1" dirty="0"/>
                        <a:t>     Orders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</a:t>
                      </a:r>
                      <a:r>
                        <a:rPr lang="en-IN" b="1" dirty="0"/>
                        <a:t>Peak Orders Time </a:t>
                      </a:r>
                      <a:r>
                        <a:rPr lang="en-IN" dirty="0"/>
                        <a:t>:- </a:t>
                      </a:r>
                      <a:r>
                        <a:rPr lang="en-IN" b="1" dirty="0"/>
                        <a:t>12PM to 9 PM</a:t>
                      </a:r>
                    </a:p>
                    <a:p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              Low Order Time</a:t>
                      </a:r>
                      <a:r>
                        <a:rPr lang="en-IN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IN" dirty="0"/>
                        <a:t>:- </a:t>
                      </a:r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12AM  to 9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21430"/>
                  </a:ext>
                </a:extLst>
              </a:tr>
              <a:tr h="1034842">
                <a:tc>
                  <a:txBody>
                    <a:bodyPr/>
                    <a:lstStyle/>
                    <a:p>
                      <a:r>
                        <a:rPr lang="en-IN" b="1" dirty="0"/>
                        <a:t>Revenue Contribution        pizzas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</a:t>
                      </a:r>
                      <a:r>
                        <a:rPr lang="en-IN" b="1" dirty="0"/>
                        <a:t>TOP 5 :-</a:t>
                      </a:r>
                      <a:r>
                        <a:rPr lang="en-IN" b="1" dirty="0" err="1"/>
                        <a:t>Thai_ckn</a:t>
                      </a:r>
                      <a:r>
                        <a:rPr lang="en-IN" b="1" dirty="0"/>
                        <a:t>, </a:t>
                      </a:r>
                      <a:r>
                        <a:rPr lang="en-IN" b="1" dirty="0" err="1"/>
                        <a:t>Five_cheese,Four_chesse,Big_meat,Spicy_ital</a:t>
                      </a:r>
                      <a:endParaRPr lang="en-IN" b="1" dirty="0"/>
                    </a:p>
                    <a:p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BOTTOM 5:- </a:t>
                      </a:r>
                      <a:r>
                        <a:rPr lang="en-IN" b="1" dirty="0" err="1">
                          <a:highlight>
                            <a:srgbClr val="FFFF00"/>
                          </a:highlight>
                        </a:rPr>
                        <a:t>The_Greek_xxl</a:t>
                      </a:r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IN" b="1" dirty="0" err="1">
                          <a:highlight>
                            <a:srgbClr val="FFFF00"/>
                          </a:highlight>
                        </a:rPr>
                        <a:t>Calabrese_s</a:t>
                      </a:r>
                      <a:r>
                        <a:rPr lang="en-IN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en-IN" b="1" dirty="0" err="1">
                          <a:highlight>
                            <a:srgbClr val="FFFF00"/>
                          </a:highlight>
                        </a:rPr>
                        <a:t>Ckn_alfredo_s,Mexicana_s,green_garden_l</a:t>
                      </a:r>
                      <a:endParaRPr lang="en-IN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26851"/>
                  </a:ext>
                </a:extLst>
              </a:tr>
              <a:tr h="660708">
                <a:tc>
                  <a:txBody>
                    <a:bodyPr/>
                    <a:lstStyle/>
                    <a:p>
                      <a:r>
                        <a:rPr lang="en-IN" b="1" dirty="0"/>
                        <a:t>TOP 5 Costly pizzas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The_greek_xxl</a:t>
                      </a:r>
                      <a:r>
                        <a:rPr lang="en-IN" b="1" dirty="0"/>
                        <a:t>($ 35.95), </a:t>
                      </a:r>
                      <a:r>
                        <a:rPr lang="en-IN" b="1" dirty="0" err="1"/>
                        <a:t>The_Greek_xl</a:t>
                      </a:r>
                      <a:r>
                        <a:rPr lang="en-IN" b="1" dirty="0"/>
                        <a:t>($25.5), </a:t>
                      </a:r>
                      <a:r>
                        <a:rPr lang="en-IN" b="1" dirty="0" err="1"/>
                        <a:t>Brie_carre_s</a:t>
                      </a:r>
                      <a:r>
                        <a:rPr lang="en-IN" b="1" dirty="0"/>
                        <a:t>($23.65), </a:t>
                      </a:r>
                      <a:r>
                        <a:rPr lang="en-IN" b="1" dirty="0" err="1"/>
                        <a:t>Ital_veggie_l</a:t>
                      </a:r>
                      <a:r>
                        <a:rPr lang="en-IN" b="1" dirty="0"/>
                        <a:t>($21), </a:t>
                      </a:r>
                      <a:r>
                        <a:rPr lang="en-IN" b="1" dirty="0" err="1"/>
                        <a:t>Spinch_supr</a:t>
                      </a:r>
                      <a:r>
                        <a:rPr lang="en-IN" b="1" dirty="0"/>
                        <a:t>($ 20.75)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99004"/>
                  </a:ext>
                </a:extLst>
              </a:tr>
              <a:tr h="1582891">
                <a:tc>
                  <a:txBody>
                    <a:bodyPr/>
                    <a:lstStyle/>
                    <a:p>
                      <a:r>
                        <a:rPr lang="en-IN" b="1" dirty="0"/>
                        <a:t>Revenue Distribution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u="sng" dirty="0"/>
                        <a:t>  Category </a:t>
                      </a:r>
                      <a:r>
                        <a:rPr lang="en-IN" dirty="0"/>
                        <a:t>:-  </a:t>
                      </a:r>
                      <a:r>
                        <a:rPr lang="en-IN" b="1" dirty="0"/>
                        <a:t>Classic (27%) </a:t>
                      </a:r>
                      <a:r>
                        <a:rPr lang="en-IN" dirty="0"/>
                        <a:t>, Supreme (25%) ,  Chicken(24%) , Veggie(24%)</a:t>
                      </a:r>
                    </a:p>
                    <a:p>
                      <a:r>
                        <a:rPr lang="en-IN" b="1" u="sng" dirty="0"/>
                        <a:t>   Order Wise</a:t>
                      </a:r>
                      <a:r>
                        <a:rPr lang="en-IN" dirty="0"/>
                        <a:t> :- </a:t>
                      </a:r>
                      <a:r>
                        <a:rPr lang="en-IN" b="1" dirty="0"/>
                        <a:t>Top 5 (15%)</a:t>
                      </a:r>
                      <a:r>
                        <a:rPr lang="en-IN" dirty="0"/>
                        <a:t> ,</a:t>
                      </a:r>
                      <a:r>
                        <a:rPr lang="en-IN" dirty="0">
                          <a:highlight>
                            <a:srgbClr val="FFFF00"/>
                          </a:highlight>
                        </a:rPr>
                        <a:t>Bottom 5 (1%) </a:t>
                      </a:r>
                      <a:r>
                        <a:rPr lang="en-IN" dirty="0"/>
                        <a:t>, Others (84%)</a:t>
                      </a:r>
                    </a:p>
                    <a:p>
                      <a:r>
                        <a:rPr lang="en-IN" b="1" u="sng" dirty="0"/>
                        <a:t>    Cost Wise </a:t>
                      </a:r>
                      <a:r>
                        <a:rPr lang="en-IN" dirty="0">
                          <a:highlight>
                            <a:srgbClr val="FFFF00"/>
                          </a:highlight>
                        </a:rPr>
                        <a:t>:- Top 5 (6%) , Bottom 5 (4%) </a:t>
                      </a:r>
                      <a:r>
                        <a:rPr lang="en-IN" dirty="0"/>
                        <a:t>, </a:t>
                      </a:r>
                      <a:r>
                        <a:rPr lang="en-IN" b="1" dirty="0"/>
                        <a:t>Others(90%)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75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47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DAB4-7485-1642-3ACA-148D6BA3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51" y="349320"/>
            <a:ext cx="11712539" cy="6339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Recommendations:-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 </a:t>
            </a:r>
            <a:r>
              <a:rPr lang="en-US" sz="2400" b="1" dirty="0"/>
              <a:t>restructuring of pizza prices is required </a:t>
            </a:r>
            <a:r>
              <a:rPr lang="en-US" sz="2400" dirty="0"/>
              <a:t>because the expensive 5 pizzas contribute 6% to revenue, whereas the cheaper 5 contribute 4% to revenue. Most of the revenue comes from the average pizza price.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5 pizzas contribute only 1% to total revenue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 the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 need to be changed to improve the taste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If that still fails, it is better to remove them from the menu.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orders come in the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Afternoon and Evening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staff are required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these times.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21st hour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 PM), orders decrease, and we can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with fewer staff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 of selling pizzas individually,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combo packs 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highest-ordered pizzas and the lowest-ordered pizzas at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reasonable price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chicken category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top 3 ordered pizzas contribute significantly to total revenue. However,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overall quantity-wise performance is poor, so we need to identify the issue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low-demand times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(such as festival seasons and month-end), 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 discounts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pizzas.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2958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835-C9B6-DD16-FD66-1CC06B430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28" y="215756"/>
            <a:ext cx="11763910" cy="6472719"/>
          </a:xfrm>
        </p:spPr>
        <p:txBody>
          <a:bodyPr/>
          <a:lstStyle/>
          <a:p>
            <a:pPr marL="0" indent="0">
              <a:buNone/>
            </a:pPr>
            <a:r>
              <a:rPr lang="en-IN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</a:t>
            </a:r>
            <a:r>
              <a:rPr lang="en-IN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Recommendations:- 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Offering a referral bonus can help attract new customers.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 customer spends $500, providing a 20%-25% discount on their next order will encourage increased spending behaviour.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regular customers, provide excellent service and small discounts to support them during low-demand periods.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festival times, conduct a lucky draw to help boost sales during low-demand periods</a:t>
            </a:r>
            <a:endParaRPr lang="en-IN" sz="24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948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239F4-0920-5C65-8514-1411F86E7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CBF126-3A97-B063-F6DA-5A642B7A21EC}"/>
              </a:ext>
            </a:extLst>
          </p:cNvPr>
          <p:cNvSpPr/>
          <p:nvPr/>
        </p:nvSpPr>
        <p:spPr>
          <a:xfrm>
            <a:off x="554804" y="5496674"/>
            <a:ext cx="3441843" cy="267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For Consulting us</a:t>
            </a:r>
          </a:p>
        </p:txBody>
      </p:sp>
    </p:spTree>
    <p:extLst>
      <p:ext uri="{BB962C8B-B14F-4D97-AF65-F5344CB8AC3E}">
        <p14:creationId xmlns:p14="http://schemas.microsoft.com/office/powerpoint/2010/main" val="76984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76AC-CE3D-3F93-0C5F-26F69AC1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032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D194C-4424-B7E1-280D-AB81851A9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03" y="1466172"/>
            <a:ext cx="4520628" cy="42668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6D8DE-8E03-AFC3-EBAF-7734C51A1AB7}"/>
              </a:ext>
            </a:extLst>
          </p:cNvPr>
          <p:cNvSpPr txBox="1"/>
          <p:nvPr/>
        </p:nvSpPr>
        <p:spPr>
          <a:xfrm>
            <a:off x="177141" y="1466172"/>
            <a:ext cx="70686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Ram is running a Pizza Hut store and has one year’s worth of data, but he is Pizza Hut wants </a:t>
            </a:r>
            <a:r>
              <a:rPr lang="en-US" sz="4000" b="1" dirty="0"/>
              <a:t>to strengthen its Revenue &amp; profit by  understanding of customer preferences and purchasing trends.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20447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1A21-BB87-AF26-B2D4-36708F8E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IN" b="1" u="sng" dirty="0" err="1"/>
              <a:t>Pizzahut</a:t>
            </a:r>
            <a:r>
              <a:rPr lang="en-IN" b="1" u="sng" dirty="0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7939-C2D1-FE29-7385-1407E279A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41" y="1027416"/>
            <a:ext cx="11548152" cy="5465459"/>
          </a:xfrm>
        </p:spPr>
        <p:txBody>
          <a:bodyPr>
            <a:normAutofit/>
          </a:bodyPr>
          <a:lstStyle/>
          <a:p>
            <a:r>
              <a:rPr lang="en-IN" sz="2400" dirty="0"/>
              <a:t>Data consists of four tables </a:t>
            </a:r>
          </a:p>
          <a:p>
            <a:pPr marL="0" indent="0">
              <a:buNone/>
            </a:pPr>
            <a:r>
              <a:rPr lang="en-IN" sz="2400" dirty="0"/>
              <a:t>1.pizza   2.pizza_types </a:t>
            </a:r>
          </a:p>
          <a:p>
            <a:pPr marL="0" indent="0">
              <a:buNone/>
            </a:pPr>
            <a:r>
              <a:rPr lang="en-IN" sz="2400" dirty="0"/>
              <a:t>3. orders  4.Order_details</a:t>
            </a:r>
          </a:p>
          <a:p>
            <a:pPr marL="0" indent="0">
              <a:buNone/>
            </a:pPr>
            <a:r>
              <a:rPr lang="en-IN" sz="2000" b="1" u="sng" dirty="0" err="1"/>
              <a:t>Pizza_id</a:t>
            </a:r>
            <a:r>
              <a:rPr lang="en-IN" sz="2000" b="1" u="sng" dirty="0"/>
              <a:t>, </a:t>
            </a:r>
            <a:r>
              <a:rPr lang="en-IN" sz="2000" b="1" u="sng" dirty="0" err="1"/>
              <a:t>pizza_type_id</a:t>
            </a:r>
            <a:r>
              <a:rPr lang="en-IN" sz="2000" b="1" u="sng" dirty="0"/>
              <a:t> :-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unique pizza id name</a:t>
            </a:r>
          </a:p>
          <a:p>
            <a:pPr marL="0" indent="0">
              <a:buNone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size indication</a:t>
            </a:r>
            <a:r>
              <a:rPr lang="en-IN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Name of pizza</a:t>
            </a:r>
          </a:p>
          <a:p>
            <a:pPr marL="0" indent="0">
              <a:buNone/>
            </a:pPr>
            <a:r>
              <a:rPr lang="en-IN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Size,price</a:t>
            </a:r>
            <a:r>
              <a:rPr lang="en-IN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,ingredients :- 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gives information about pizza 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Price what ingredients are used</a:t>
            </a:r>
          </a:p>
          <a:p>
            <a:pPr marL="0" indent="0">
              <a:buNone/>
            </a:pPr>
            <a:r>
              <a:rPr lang="en-IN" sz="2000" b="1" u="sng" dirty="0" err="1"/>
              <a:t>Orders,order_details</a:t>
            </a:r>
            <a:r>
              <a:rPr lang="en-IN" sz="2000" b="1" u="sng" dirty="0"/>
              <a:t>:- </a:t>
            </a:r>
            <a:r>
              <a:rPr lang="en-IN" sz="2000" dirty="0"/>
              <a:t>There is id are created for order </a:t>
            </a:r>
          </a:p>
          <a:p>
            <a:pPr marL="0" indent="0">
              <a:buNone/>
            </a:pPr>
            <a:r>
              <a:rPr lang="en-IN" sz="2000" dirty="0"/>
              <a:t>Purpose.</a:t>
            </a:r>
          </a:p>
          <a:p>
            <a:pPr marL="0" indent="0">
              <a:buNone/>
            </a:pPr>
            <a:r>
              <a:rPr lang="en-IN" sz="2000" b="1" u="sng" dirty="0"/>
              <a:t>Date &amp; time: - </a:t>
            </a:r>
            <a:r>
              <a:rPr lang="en-IN" sz="2000" dirty="0"/>
              <a:t>order date &amp; time</a:t>
            </a:r>
          </a:p>
          <a:p>
            <a:pPr marL="0" indent="0">
              <a:buNone/>
            </a:pPr>
            <a:r>
              <a:rPr lang="en-IN" sz="2000" b="1" u="sng" dirty="0"/>
              <a:t>Quantity:- </a:t>
            </a:r>
            <a:r>
              <a:rPr lang="en-IN" sz="2000" dirty="0"/>
              <a:t>No of pizzas ordered.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65698-72F8-7A66-6A7F-464123D1A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84" y="1254013"/>
            <a:ext cx="5048509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98B4-1F03-C355-7F32-D08E9147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76" y="513708"/>
            <a:ext cx="11244209" cy="5630238"/>
          </a:xfrm>
          <a:noFill/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EA8BAF-258C-2246-FDE6-39A46C7DD62E}"/>
              </a:ext>
            </a:extLst>
          </p:cNvPr>
          <p:cNvSpPr/>
          <p:nvPr/>
        </p:nvSpPr>
        <p:spPr>
          <a:xfrm>
            <a:off x="5518079" y="1139206"/>
            <a:ext cx="1320229" cy="3871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dirty="0"/>
              <a:t>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8E19F-4482-59C6-6C7A-B355610EAA88}"/>
              </a:ext>
            </a:extLst>
          </p:cNvPr>
          <p:cNvSpPr/>
          <p:nvPr/>
        </p:nvSpPr>
        <p:spPr>
          <a:xfrm>
            <a:off x="1382732" y="2071860"/>
            <a:ext cx="2794570" cy="6199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Basic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825904-9152-675D-7146-0B122D47E737}"/>
              </a:ext>
            </a:extLst>
          </p:cNvPr>
          <p:cNvSpPr/>
          <p:nvPr/>
        </p:nvSpPr>
        <p:spPr>
          <a:xfrm>
            <a:off x="5050605" y="2071861"/>
            <a:ext cx="2794570" cy="6199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Intermediate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E6DEF-6866-674E-44C6-24FE932F6405}"/>
              </a:ext>
            </a:extLst>
          </p:cNvPr>
          <p:cNvSpPr/>
          <p:nvPr/>
        </p:nvSpPr>
        <p:spPr>
          <a:xfrm>
            <a:off x="8455633" y="2071861"/>
            <a:ext cx="2794569" cy="6199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Advanced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866CB2-964C-3382-B768-06AC5D4A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9" y="2691828"/>
            <a:ext cx="2814262" cy="3159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AD3A12-4EF5-594E-8739-EC60C1F4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80" y="2691828"/>
            <a:ext cx="2892820" cy="30269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584C9E-C98B-0062-4B99-BF00489F2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52" y="2697635"/>
            <a:ext cx="3721387" cy="315349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327030-ABBA-4BA4-86BD-0D0BEA5B9892}"/>
              </a:ext>
            </a:extLst>
          </p:cNvPr>
          <p:cNvCxnSpPr>
            <a:stCxn id="12" idx="2"/>
          </p:cNvCxnSpPr>
          <p:nvPr/>
        </p:nvCxnSpPr>
        <p:spPr>
          <a:xfrm>
            <a:off x="6178194" y="1526384"/>
            <a:ext cx="6849" cy="54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AE5644-0725-3FF0-E302-1C7BDDD0CDA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780017" y="1526384"/>
            <a:ext cx="3398177" cy="54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5B3E6F-2A80-BEA0-64CB-A45AAECF22F5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6178194" y="1526384"/>
            <a:ext cx="3674724" cy="54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15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3B72-3E88-D7C3-18CB-C2684462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43" y="308225"/>
            <a:ext cx="11712539" cy="64110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Orders </a:t>
            </a:r>
            <a:r>
              <a:rPr lang="en-IN" sz="24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b="1" kern="1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400" b="1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kern="1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Total Revenue calculation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</a:p>
          <a:p>
            <a:pPr marL="0" indent="0">
              <a:buNone/>
            </a:pPr>
            <a:r>
              <a:rPr lang="en-IN" sz="2400" b="1" kern="1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</a:t>
            </a:r>
            <a:endParaRPr lang="en-IN" sz="2400" b="1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D6452-8537-D1A3-8C49-3ACF662F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2" y="2612632"/>
            <a:ext cx="4285322" cy="284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60E52-B216-1D30-22E3-BA5A84649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428" y="2711450"/>
            <a:ext cx="1511300" cy="71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B55C9-1126-8547-51D6-52552E09C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13" y="2131532"/>
            <a:ext cx="3446800" cy="33222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FCA317-631B-8E53-59F0-1683924A0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22" y="863048"/>
            <a:ext cx="4569113" cy="48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39080-055D-7586-89DA-7B393BB55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066" y="844145"/>
            <a:ext cx="2054369" cy="5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8C76-4728-E665-9978-85CD0CA1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" y="38885"/>
            <a:ext cx="11893491" cy="6819115"/>
          </a:xfrm>
        </p:spPr>
        <p:txBody>
          <a:bodyPr/>
          <a:lstStyle/>
          <a:p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Expensive Pizzas</a:t>
            </a:r>
            <a:r>
              <a:rPr lang="en-IN" sz="24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</a:p>
          <a:p>
            <a:pPr lvl="8"/>
            <a:endParaRPr lang="en-IN" sz="1400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44DF5-C661-3C28-C4B8-B04E92B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99" y="772266"/>
            <a:ext cx="2381044" cy="1477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60D60-1692-D0E4-4F05-2EB881D5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16" y="590663"/>
            <a:ext cx="3500927" cy="2090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BE08-4B87-4A4E-2F9A-001463F6E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" y="3280746"/>
            <a:ext cx="2705198" cy="26534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35A2FB-D136-8612-B8F3-5AD7643E4CBA}"/>
              </a:ext>
            </a:extLst>
          </p:cNvPr>
          <p:cNvSpPr/>
          <p:nvPr/>
        </p:nvSpPr>
        <p:spPr>
          <a:xfrm>
            <a:off x="212882" y="2822777"/>
            <a:ext cx="2694703" cy="4635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The_Greek_xxl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76797-4D7B-AA24-D192-C128BC15C8A7}"/>
              </a:ext>
            </a:extLst>
          </p:cNvPr>
          <p:cNvSpPr/>
          <p:nvPr/>
        </p:nvSpPr>
        <p:spPr>
          <a:xfrm>
            <a:off x="2975914" y="2849279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Brie_carre_s</a:t>
            </a:r>
            <a:endParaRPr lang="en-IN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FC3A08-99D1-F907-389D-E9A89923A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93" y="3280746"/>
            <a:ext cx="2812559" cy="26534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840388-7C31-C9CC-B6B7-2CA4FA82013E}"/>
              </a:ext>
            </a:extLst>
          </p:cNvPr>
          <p:cNvSpPr/>
          <p:nvPr/>
        </p:nvSpPr>
        <p:spPr>
          <a:xfrm>
            <a:off x="3013851" y="5939153"/>
            <a:ext cx="2812559" cy="504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   Price $ 25.5</a:t>
            </a:r>
            <a:r>
              <a:rPr lang="en-IN" sz="2400" b="1" dirty="0">
                <a:solidFill>
                  <a:schemeClr val="bg1"/>
                </a:solidFill>
              </a:rPr>
              <a:t>$23.65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3CBD5D-060B-F911-5DDF-B230CC0DE3DB}"/>
              </a:ext>
            </a:extLst>
          </p:cNvPr>
          <p:cNvSpPr/>
          <p:nvPr/>
        </p:nvSpPr>
        <p:spPr>
          <a:xfrm>
            <a:off x="5944879" y="2824091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Ital_veggie_l</a:t>
            </a:r>
            <a:endParaRPr lang="en-IN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29F7B-F744-FCD4-E282-FE3B4D847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79" y="3258545"/>
            <a:ext cx="2812559" cy="27099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F95F730-6FB0-3162-3957-4835F8CC60DF}"/>
              </a:ext>
            </a:extLst>
          </p:cNvPr>
          <p:cNvSpPr/>
          <p:nvPr/>
        </p:nvSpPr>
        <p:spPr>
          <a:xfrm>
            <a:off x="8825767" y="2824090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Spinach_supr_l</a:t>
            </a:r>
            <a:endParaRPr lang="en-IN" sz="2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6245366-748D-636C-6A63-8C305D938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94" y="3257930"/>
            <a:ext cx="2835623" cy="2709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AF6399-4918-1978-10AE-946F019AB03D}"/>
              </a:ext>
            </a:extLst>
          </p:cNvPr>
          <p:cNvSpPr/>
          <p:nvPr/>
        </p:nvSpPr>
        <p:spPr>
          <a:xfrm>
            <a:off x="153953" y="5934151"/>
            <a:ext cx="2812559" cy="504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  Price $ 35.95</a:t>
            </a:r>
            <a:r>
              <a:rPr lang="en-IN" sz="2400" b="1" dirty="0">
                <a:solidFill>
                  <a:schemeClr val="bg1"/>
                </a:solidFill>
              </a:rPr>
              <a:t>$23.65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23A08-814D-F327-7C2D-F1D266F87DB0}"/>
              </a:ext>
            </a:extLst>
          </p:cNvPr>
          <p:cNvSpPr/>
          <p:nvPr/>
        </p:nvSpPr>
        <p:spPr>
          <a:xfrm>
            <a:off x="5944879" y="5952434"/>
            <a:ext cx="2812559" cy="504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Price $ 21</a:t>
            </a:r>
            <a:r>
              <a:rPr lang="en-IN" sz="2400" b="1" dirty="0">
                <a:solidFill>
                  <a:schemeClr val="bg1"/>
                </a:solidFill>
              </a:rPr>
              <a:t>23.65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9061F-8A04-3B55-1B5D-25EC9D838255}"/>
              </a:ext>
            </a:extLst>
          </p:cNvPr>
          <p:cNvSpPr/>
          <p:nvPr/>
        </p:nvSpPr>
        <p:spPr>
          <a:xfrm>
            <a:off x="8816994" y="5952433"/>
            <a:ext cx="2812559" cy="504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  Price $ 20.75</a:t>
            </a:r>
            <a:r>
              <a:rPr lang="en-IN" sz="2400" b="1" dirty="0">
                <a:solidFill>
                  <a:schemeClr val="bg1"/>
                </a:solidFill>
              </a:rPr>
              <a:t>$23.65</a:t>
            </a:r>
          </a:p>
        </p:txBody>
      </p:sp>
    </p:spTree>
    <p:extLst>
      <p:ext uri="{BB962C8B-B14F-4D97-AF65-F5344CB8AC3E}">
        <p14:creationId xmlns:p14="http://schemas.microsoft.com/office/powerpoint/2010/main" val="205203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D2E6-DB26-B230-3D34-5AFDB56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8" y="212581"/>
            <a:ext cx="11870933" cy="67532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Ordered Pizza Size </a:t>
            </a:r>
            <a:r>
              <a:rPr lang="en-IN" sz="20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OUTPUT</a:t>
            </a:r>
            <a:r>
              <a:rPr lang="en-IN" sz="20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EA04B-ED3B-092E-2781-77F64C1B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8" y="626834"/>
            <a:ext cx="4286250" cy="2527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3F06C-EF7C-54D6-353E-4F6FA4BC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59" y="626833"/>
            <a:ext cx="3270845" cy="2311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1BEB72-35D1-016C-F2F0-1617FDD74A1E}"/>
              </a:ext>
            </a:extLst>
          </p:cNvPr>
          <p:cNvSpPr/>
          <p:nvPr/>
        </p:nvSpPr>
        <p:spPr>
          <a:xfrm>
            <a:off x="353286" y="3349890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Big_meat_s</a:t>
            </a:r>
            <a:endParaRPr lang="en-IN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A7B3E-E665-C9F2-DD56-5CEFA3F6E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5" y="3786947"/>
            <a:ext cx="2812559" cy="25273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CAB6ED-3C0B-6351-59AC-77F649FE9465}"/>
              </a:ext>
            </a:extLst>
          </p:cNvPr>
          <p:cNvSpPr/>
          <p:nvPr/>
        </p:nvSpPr>
        <p:spPr>
          <a:xfrm>
            <a:off x="4554163" y="3370701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Thai_ckn_l</a:t>
            </a:r>
            <a:endParaRPr lang="en-IN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3D6819-A30F-7C4D-4FB1-B6423104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2" y="3761203"/>
            <a:ext cx="2812560" cy="25273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CD3B71-FF7B-11EC-20DB-8E33EE4D63E8}"/>
              </a:ext>
            </a:extLst>
          </p:cNvPr>
          <p:cNvSpPr/>
          <p:nvPr/>
        </p:nvSpPr>
        <p:spPr>
          <a:xfrm>
            <a:off x="8822132" y="3324146"/>
            <a:ext cx="2812559" cy="4370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Five_cheese_l</a:t>
            </a:r>
            <a:endParaRPr lang="en-IN" sz="24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568DDD-8051-C939-9FE1-DFB7C6C2A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837" y="3761203"/>
            <a:ext cx="2824854" cy="2553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2209AD-E016-471D-7CFD-DFF03971423C}"/>
              </a:ext>
            </a:extLst>
          </p:cNvPr>
          <p:cNvSpPr/>
          <p:nvPr/>
        </p:nvSpPr>
        <p:spPr>
          <a:xfrm>
            <a:off x="8809837" y="6297480"/>
            <a:ext cx="2824854" cy="414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Orders 1359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4B89D-A69A-4344-F793-B02F56793DB4}"/>
              </a:ext>
            </a:extLst>
          </p:cNvPr>
          <p:cNvSpPr/>
          <p:nvPr/>
        </p:nvSpPr>
        <p:spPr>
          <a:xfrm>
            <a:off x="4541868" y="6270498"/>
            <a:ext cx="2824854" cy="414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Orders 1365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5AB4A-8A9F-4A29-A092-BC0CA3C43731}"/>
              </a:ext>
            </a:extLst>
          </p:cNvPr>
          <p:cNvSpPr/>
          <p:nvPr/>
        </p:nvSpPr>
        <p:spPr>
          <a:xfrm>
            <a:off x="449388" y="6337083"/>
            <a:ext cx="2824854" cy="414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Orders 1811</a:t>
            </a:r>
          </a:p>
        </p:txBody>
      </p:sp>
    </p:spTree>
    <p:extLst>
      <p:ext uri="{BB962C8B-B14F-4D97-AF65-F5344CB8AC3E}">
        <p14:creationId xmlns:p14="http://schemas.microsoft.com/office/powerpoint/2010/main" val="362577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BDAE-F109-E705-E380-348A7BAE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21" y="256854"/>
            <a:ext cx="11004479" cy="64521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wise Revenue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							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46D08-48E8-667C-62FD-60390CAA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762064"/>
            <a:ext cx="5746679" cy="340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E19A5-8D66-2E06-C593-84D53B98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1" y="4711699"/>
            <a:ext cx="3602569" cy="1997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E22AA-DE28-450C-B27E-22B979F5A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880"/>
            <a:ext cx="5945312" cy="40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34A9C-3322-3B7C-865E-A178554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75" y="181759"/>
            <a:ext cx="11737369" cy="66762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3 Pizza Types by Revenue in Each Category</a:t>
            </a:r>
            <a:r>
              <a:rPr lang="en-IN" sz="24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kern="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CCC65-ACE5-2D08-F116-2B01A42F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7" y="550182"/>
            <a:ext cx="5759326" cy="3590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6135F-4CB8-11B2-2D46-A6D26F48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8" y="550182"/>
            <a:ext cx="5262880" cy="367157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4CBB2E-5FA8-1DB1-12C6-04EE30D29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94436"/>
              </p:ext>
            </p:extLst>
          </p:nvPr>
        </p:nvGraphicFramePr>
        <p:xfrm>
          <a:off x="3755204" y="4372303"/>
          <a:ext cx="4684603" cy="2315262"/>
        </p:xfrm>
        <a:graphic>
          <a:graphicData uri="http://schemas.openxmlformats.org/drawingml/2006/table">
            <a:tbl>
              <a:tblPr/>
              <a:tblGrid>
                <a:gridCol w="905129">
                  <a:extLst>
                    <a:ext uri="{9D8B030D-6E8A-4147-A177-3AD203B41FA5}">
                      <a16:colId xmlns:a16="http://schemas.microsoft.com/office/drawing/2014/main" val="912602615"/>
                    </a:ext>
                  </a:extLst>
                </a:gridCol>
                <a:gridCol w="3779474">
                  <a:extLst>
                    <a:ext uri="{9D8B030D-6E8A-4147-A177-3AD203B41FA5}">
                      <a16:colId xmlns:a16="http://schemas.microsoft.com/office/drawing/2014/main" val="2246040219"/>
                    </a:ext>
                  </a:extLst>
                </a:gridCol>
              </a:tblGrid>
              <a:tr h="38151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Top 3 Pizzas In Revenue Contribution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676290"/>
                  </a:ext>
                </a:extLst>
              </a:tr>
              <a:tr h="54656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Chicken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Thai_ckn,Southw_ckn,Bbq_ckn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47926"/>
                  </a:ext>
                </a:extLst>
              </a:tr>
              <a:tr h="54656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Big_meat,Classic_dlx,Hawaiian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518016"/>
                  </a:ext>
                </a:extLst>
              </a:tr>
              <a:tr h="48360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Supreme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Spicy_ital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Ital_super_m,Ital_super_l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7942"/>
                  </a:ext>
                </a:extLst>
              </a:tr>
              <a:tr h="35700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Veggie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Five_cheese,Four_cheese,Mexicana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7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24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902</Words>
  <Application>Microsoft Office PowerPoint</Application>
  <PresentationFormat>Widescreen</PresentationFormat>
  <Paragraphs>144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Pizzahut Analysis</vt:lpstr>
      <vt:lpstr>Problem Statement</vt:lpstr>
      <vt:lpstr>Pizzahut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Vara Prasad Bala</dc:creator>
  <cp:lastModifiedBy>Vara Prasad Bala</cp:lastModifiedBy>
  <cp:revision>25</cp:revision>
  <dcterms:created xsi:type="dcterms:W3CDTF">2024-12-20T18:20:03Z</dcterms:created>
  <dcterms:modified xsi:type="dcterms:W3CDTF">2024-12-24T00:16:17Z</dcterms:modified>
</cp:coreProperties>
</file>